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20" r:id="rId2"/>
    <p:sldId id="341" r:id="rId3"/>
    <p:sldId id="336" r:id="rId4"/>
    <p:sldId id="333" r:id="rId5"/>
    <p:sldId id="335" r:id="rId6"/>
    <p:sldId id="334" r:id="rId7"/>
    <p:sldId id="332" r:id="rId8"/>
    <p:sldId id="323" r:id="rId9"/>
    <p:sldId id="340" r:id="rId10"/>
    <p:sldId id="337" r:id="rId11"/>
    <p:sldId id="331" r:id="rId12"/>
    <p:sldId id="338" r:id="rId13"/>
    <p:sldId id="322" r:id="rId14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FF"/>
    <a:srgbClr val="FF66FF"/>
    <a:srgbClr val="008000"/>
    <a:srgbClr val="1903D7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-4072" y="-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67F8B-A48C-104C-AB8D-7502F25BAB04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239E6-8E81-A749-9B50-52B2759D6E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51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BE00-4E25-ED42-8C0A-D9B56EAD2C7E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ABE00-4E25-ED42-8C0A-D9B56EAD2C7E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B6ED8-3729-D744-A416-DAD2FE15B3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/>
          <a:srcRect l="15043" r="15043" b="5613"/>
          <a:stretch>
            <a:fillRect/>
          </a:stretch>
        </p:blipFill>
        <p:spPr bwMode="auto">
          <a:xfrm>
            <a:off x="266603" y="495300"/>
            <a:ext cx="1189928" cy="123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159543" y="1541463"/>
            <a:ext cx="7910513" cy="5273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pple Casual"/>
              <a:cs typeface="Apple Casual"/>
            </a:endParaRPr>
          </a:p>
        </p:txBody>
      </p:sp>
      <p:grpSp>
        <p:nvGrpSpPr>
          <p:cNvPr id="3" name="Group 37"/>
          <p:cNvGrpSpPr/>
          <p:nvPr/>
        </p:nvGrpSpPr>
        <p:grpSpPr>
          <a:xfrm>
            <a:off x="442194" y="2593430"/>
            <a:ext cx="2838213" cy="1130300"/>
            <a:chOff x="442194" y="4044950"/>
            <a:chExt cx="2838213" cy="1130300"/>
          </a:xfrm>
        </p:grpSpPr>
        <p:sp>
          <p:nvSpPr>
            <p:cNvPr id="25" name="Oval 4"/>
            <p:cNvSpPr>
              <a:spLocks noChangeArrowheads="1"/>
            </p:cNvSpPr>
            <p:nvPr/>
          </p:nvSpPr>
          <p:spPr bwMode="auto">
            <a:xfrm>
              <a:off x="2150107" y="4044950"/>
              <a:ext cx="1130300" cy="11303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pple Casual"/>
                <a:cs typeface="Apple Casual"/>
              </a:endParaRPr>
            </a:p>
          </p:txBody>
        </p:sp>
        <p:sp>
          <p:nvSpPr>
            <p:cNvPr id="26" name="Rectangle 5"/>
            <p:cNvSpPr>
              <a:spLocks noChangeArrowheads="1"/>
            </p:cNvSpPr>
            <p:nvPr/>
          </p:nvSpPr>
          <p:spPr bwMode="auto">
            <a:xfrm>
              <a:off x="442194" y="4481513"/>
              <a:ext cx="86415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r>
                <a:rPr lang="en-US" b="0" dirty="0">
                  <a:latin typeface="Apple Casual"/>
                  <a:cs typeface="Apple Casual"/>
                </a:rPr>
                <a:t>Zygote</a:t>
              </a:r>
            </a:p>
          </p:txBody>
        </p:sp>
      </p:grp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3249451" y="2447380"/>
            <a:ext cx="2569550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b="0" u="sng" dirty="0">
                <a:latin typeface="Apple Casual"/>
                <a:cs typeface="Apple Casual"/>
              </a:rPr>
              <a:t>developmental capacity</a:t>
            </a:r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27149" y="2447380"/>
            <a:ext cx="2258851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b="0" u="sng" dirty="0">
                <a:latin typeface="Apple Casual"/>
                <a:cs typeface="Apple Casual"/>
              </a:rPr>
              <a:t>developmental stage</a:t>
            </a:r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4296568" y="1555457"/>
            <a:ext cx="1365250" cy="698500"/>
            <a:chOff x="3220" y="612"/>
            <a:chExt cx="860" cy="440"/>
          </a:xfrm>
        </p:grpSpPr>
        <p:sp>
          <p:nvSpPr>
            <p:cNvPr id="36" name="Oval 10"/>
            <p:cNvSpPr>
              <a:spLocks noChangeArrowheads="1"/>
            </p:cNvSpPr>
            <p:nvPr/>
          </p:nvSpPr>
          <p:spPr bwMode="auto">
            <a:xfrm>
              <a:off x="3220" y="964"/>
              <a:ext cx="184" cy="88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pple Casual"/>
                <a:cs typeface="Apple Casual"/>
              </a:endParaRPr>
            </a:p>
          </p:txBody>
        </p:sp>
        <p:sp>
          <p:nvSpPr>
            <p:cNvPr id="37" name="Freeform 11"/>
            <p:cNvSpPr>
              <a:spLocks/>
            </p:cNvSpPr>
            <p:nvPr/>
          </p:nvSpPr>
          <p:spPr bwMode="auto">
            <a:xfrm>
              <a:off x="3328" y="612"/>
              <a:ext cx="752" cy="406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24" y="405"/>
                </a:cxn>
                <a:cxn ang="0">
                  <a:pos x="65" y="395"/>
                </a:cxn>
                <a:cxn ang="0">
                  <a:pos x="86" y="385"/>
                </a:cxn>
                <a:cxn ang="0">
                  <a:pos x="107" y="374"/>
                </a:cxn>
                <a:cxn ang="0">
                  <a:pos x="138" y="353"/>
                </a:cxn>
                <a:cxn ang="0">
                  <a:pos x="169" y="322"/>
                </a:cxn>
                <a:cxn ang="0">
                  <a:pos x="190" y="322"/>
                </a:cxn>
                <a:cxn ang="0">
                  <a:pos x="211" y="322"/>
                </a:cxn>
                <a:cxn ang="0">
                  <a:pos x="232" y="301"/>
                </a:cxn>
                <a:cxn ang="0">
                  <a:pos x="263" y="301"/>
                </a:cxn>
                <a:cxn ang="0">
                  <a:pos x="284" y="301"/>
                </a:cxn>
                <a:cxn ang="0">
                  <a:pos x="315" y="312"/>
                </a:cxn>
                <a:cxn ang="0">
                  <a:pos x="336" y="322"/>
                </a:cxn>
                <a:cxn ang="0">
                  <a:pos x="367" y="312"/>
                </a:cxn>
                <a:cxn ang="0">
                  <a:pos x="388" y="301"/>
                </a:cxn>
                <a:cxn ang="0">
                  <a:pos x="429" y="281"/>
                </a:cxn>
                <a:cxn ang="0">
                  <a:pos x="450" y="281"/>
                </a:cxn>
                <a:cxn ang="0">
                  <a:pos x="471" y="270"/>
                </a:cxn>
                <a:cxn ang="0">
                  <a:pos x="502" y="250"/>
                </a:cxn>
                <a:cxn ang="0">
                  <a:pos x="523" y="239"/>
                </a:cxn>
                <a:cxn ang="0">
                  <a:pos x="543" y="218"/>
                </a:cxn>
                <a:cxn ang="0">
                  <a:pos x="564" y="208"/>
                </a:cxn>
                <a:cxn ang="0">
                  <a:pos x="575" y="187"/>
                </a:cxn>
                <a:cxn ang="0">
                  <a:pos x="543" y="166"/>
                </a:cxn>
                <a:cxn ang="0">
                  <a:pos x="523" y="135"/>
                </a:cxn>
                <a:cxn ang="0">
                  <a:pos x="543" y="114"/>
                </a:cxn>
                <a:cxn ang="0">
                  <a:pos x="564" y="104"/>
                </a:cxn>
                <a:cxn ang="0">
                  <a:pos x="626" y="73"/>
                </a:cxn>
                <a:cxn ang="0">
                  <a:pos x="647" y="62"/>
                </a:cxn>
                <a:cxn ang="0">
                  <a:pos x="668" y="62"/>
                </a:cxn>
                <a:cxn ang="0">
                  <a:pos x="689" y="42"/>
                </a:cxn>
                <a:cxn ang="0">
                  <a:pos x="710" y="31"/>
                </a:cxn>
                <a:cxn ang="0">
                  <a:pos x="741" y="21"/>
                </a:cxn>
                <a:cxn ang="0">
                  <a:pos x="751" y="0"/>
                </a:cxn>
              </a:cxnLst>
              <a:rect l="0" t="0" r="r" b="b"/>
              <a:pathLst>
                <a:path w="752" h="406">
                  <a:moveTo>
                    <a:pt x="0" y="396"/>
                  </a:moveTo>
                  <a:lnTo>
                    <a:pt x="24" y="405"/>
                  </a:lnTo>
                  <a:lnTo>
                    <a:pt x="65" y="395"/>
                  </a:lnTo>
                  <a:lnTo>
                    <a:pt x="86" y="385"/>
                  </a:lnTo>
                  <a:lnTo>
                    <a:pt x="107" y="374"/>
                  </a:lnTo>
                  <a:lnTo>
                    <a:pt x="138" y="353"/>
                  </a:lnTo>
                  <a:lnTo>
                    <a:pt x="169" y="322"/>
                  </a:lnTo>
                  <a:lnTo>
                    <a:pt x="190" y="322"/>
                  </a:lnTo>
                  <a:lnTo>
                    <a:pt x="211" y="322"/>
                  </a:lnTo>
                  <a:lnTo>
                    <a:pt x="232" y="301"/>
                  </a:lnTo>
                  <a:lnTo>
                    <a:pt x="263" y="301"/>
                  </a:lnTo>
                  <a:lnTo>
                    <a:pt x="284" y="301"/>
                  </a:lnTo>
                  <a:lnTo>
                    <a:pt x="315" y="312"/>
                  </a:lnTo>
                  <a:lnTo>
                    <a:pt x="336" y="322"/>
                  </a:lnTo>
                  <a:lnTo>
                    <a:pt x="367" y="312"/>
                  </a:lnTo>
                  <a:lnTo>
                    <a:pt x="388" y="301"/>
                  </a:lnTo>
                  <a:lnTo>
                    <a:pt x="429" y="281"/>
                  </a:lnTo>
                  <a:lnTo>
                    <a:pt x="450" y="281"/>
                  </a:lnTo>
                  <a:lnTo>
                    <a:pt x="471" y="270"/>
                  </a:lnTo>
                  <a:lnTo>
                    <a:pt x="502" y="250"/>
                  </a:lnTo>
                  <a:lnTo>
                    <a:pt x="523" y="239"/>
                  </a:lnTo>
                  <a:lnTo>
                    <a:pt x="543" y="218"/>
                  </a:lnTo>
                  <a:lnTo>
                    <a:pt x="564" y="208"/>
                  </a:lnTo>
                  <a:lnTo>
                    <a:pt x="575" y="187"/>
                  </a:lnTo>
                  <a:lnTo>
                    <a:pt x="543" y="166"/>
                  </a:lnTo>
                  <a:lnTo>
                    <a:pt x="523" y="135"/>
                  </a:lnTo>
                  <a:lnTo>
                    <a:pt x="543" y="114"/>
                  </a:lnTo>
                  <a:lnTo>
                    <a:pt x="564" y="104"/>
                  </a:lnTo>
                  <a:lnTo>
                    <a:pt x="626" y="73"/>
                  </a:lnTo>
                  <a:lnTo>
                    <a:pt x="647" y="62"/>
                  </a:lnTo>
                  <a:lnTo>
                    <a:pt x="668" y="62"/>
                  </a:lnTo>
                  <a:lnTo>
                    <a:pt x="689" y="42"/>
                  </a:lnTo>
                  <a:lnTo>
                    <a:pt x="710" y="31"/>
                  </a:lnTo>
                  <a:lnTo>
                    <a:pt x="741" y="21"/>
                  </a:lnTo>
                  <a:lnTo>
                    <a:pt x="751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Apple Casual"/>
                <a:cs typeface="Apple Casual"/>
              </a:endParaRPr>
            </a:p>
          </p:txBody>
        </p:sp>
      </p:grpSp>
      <p:sp>
        <p:nvSpPr>
          <p:cNvPr id="40" name="Oval 12"/>
          <p:cNvSpPr>
            <a:spLocks noChangeArrowheads="1"/>
          </p:cNvSpPr>
          <p:nvPr/>
        </p:nvSpPr>
        <p:spPr bwMode="auto">
          <a:xfrm>
            <a:off x="1934368" y="1809457"/>
            <a:ext cx="673100" cy="673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pple Casual"/>
              <a:cs typeface="Apple Casual"/>
            </a:endParaRPr>
          </a:p>
        </p:txBody>
      </p:sp>
      <p:sp>
        <p:nvSpPr>
          <p:cNvPr id="49" name="Rectangle 13"/>
          <p:cNvSpPr>
            <a:spLocks noChangeArrowheads="1"/>
          </p:cNvSpPr>
          <p:nvPr/>
        </p:nvSpPr>
        <p:spPr bwMode="auto">
          <a:xfrm>
            <a:off x="1989931" y="1331620"/>
            <a:ext cx="528529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b="0">
                <a:latin typeface="Apple Casual"/>
                <a:cs typeface="Apple Casual"/>
              </a:rPr>
              <a:t>egg</a:t>
            </a:r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4123531" y="1331620"/>
            <a:ext cx="774024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b="0">
                <a:latin typeface="Apple Casual"/>
                <a:cs typeface="Apple Casual"/>
              </a:rPr>
              <a:t>sperm</a:t>
            </a:r>
          </a:p>
        </p:txBody>
      </p:sp>
      <p:grpSp>
        <p:nvGrpSpPr>
          <p:cNvPr id="5" name="Group 38"/>
          <p:cNvGrpSpPr/>
          <p:nvPr/>
        </p:nvGrpSpPr>
        <p:grpSpPr>
          <a:xfrm>
            <a:off x="420084" y="3888830"/>
            <a:ext cx="3165123" cy="1435100"/>
            <a:chOff x="420084" y="5340350"/>
            <a:chExt cx="3165123" cy="1435100"/>
          </a:xfrm>
        </p:grpSpPr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1997707" y="5721350"/>
              <a:ext cx="1587500" cy="1054100"/>
              <a:chOff x="2260" y="2452"/>
              <a:chExt cx="1000" cy="664"/>
            </a:xfrm>
          </p:grpSpPr>
          <p:sp>
            <p:nvSpPr>
              <p:cNvPr id="52" name="Oval 16"/>
              <p:cNvSpPr>
                <a:spLocks noChangeArrowheads="1"/>
              </p:cNvSpPr>
              <p:nvPr/>
            </p:nvSpPr>
            <p:spPr bwMode="auto">
              <a:xfrm>
                <a:off x="2260" y="2788"/>
                <a:ext cx="328" cy="32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pple Casual"/>
                  <a:cs typeface="Apple Casual"/>
                </a:endParaRPr>
              </a:p>
            </p:txBody>
          </p:sp>
          <p:sp>
            <p:nvSpPr>
              <p:cNvPr id="53" name="Oval 17"/>
              <p:cNvSpPr>
                <a:spLocks noChangeArrowheads="1"/>
              </p:cNvSpPr>
              <p:nvPr/>
            </p:nvSpPr>
            <p:spPr bwMode="auto">
              <a:xfrm>
                <a:off x="2596" y="2788"/>
                <a:ext cx="328" cy="32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pple Casual"/>
                  <a:cs typeface="Apple Casual"/>
                </a:endParaRPr>
              </a:p>
            </p:txBody>
          </p:sp>
          <p:sp>
            <p:nvSpPr>
              <p:cNvPr id="54" name="Oval 18"/>
              <p:cNvSpPr>
                <a:spLocks noChangeArrowheads="1"/>
              </p:cNvSpPr>
              <p:nvPr/>
            </p:nvSpPr>
            <p:spPr bwMode="auto">
              <a:xfrm>
                <a:off x="2932" y="2788"/>
                <a:ext cx="328" cy="32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pple Casual"/>
                  <a:cs typeface="Apple Casual"/>
                </a:endParaRPr>
              </a:p>
            </p:txBody>
          </p:sp>
          <p:sp>
            <p:nvSpPr>
              <p:cNvPr id="55" name="Oval 19"/>
              <p:cNvSpPr>
                <a:spLocks noChangeArrowheads="1"/>
              </p:cNvSpPr>
              <p:nvPr/>
            </p:nvSpPr>
            <p:spPr bwMode="auto">
              <a:xfrm>
                <a:off x="2596" y="2452"/>
                <a:ext cx="328" cy="32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pple Casual"/>
                  <a:cs typeface="Apple Casual"/>
                </a:endParaRPr>
              </a:p>
            </p:txBody>
          </p:sp>
          <p:sp>
            <p:nvSpPr>
              <p:cNvPr id="56" name="Oval 20"/>
              <p:cNvSpPr>
                <a:spLocks noChangeArrowheads="1"/>
              </p:cNvSpPr>
              <p:nvPr/>
            </p:nvSpPr>
            <p:spPr bwMode="auto">
              <a:xfrm>
                <a:off x="2932" y="2452"/>
                <a:ext cx="328" cy="32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pple Casual"/>
                  <a:cs typeface="Apple Casual"/>
                </a:endParaRPr>
              </a:p>
            </p:txBody>
          </p:sp>
          <p:sp>
            <p:nvSpPr>
              <p:cNvPr id="57" name="Oval 21"/>
              <p:cNvSpPr>
                <a:spLocks noChangeArrowheads="1"/>
              </p:cNvSpPr>
              <p:nvPr/>
            </p:nvSpPr>
            <p:spPr bwMode="auto">
              <a:xfrm>
                <a:off x="2260" y="2452"/>
                <a:ext cx="328" cy="32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pple Casual"/>
                  <a:cs typeface="Apple Casual"/>
                </a:endParaRPr>
              </a:p>
            </p:txBody>
          </p:sp>
        </p:grpSp>
        <p:sp>
          <p:nvSpPr>
            <p:cNvPr id="58" name="Line 22"/>
            <p:cNvSpPr>
              <a:spLocks noChangeShapeType="1"/>
            </p:cNvSpPr>
            <p:nvPr/>
          </p:nvSpPr>
          <p:spPr bwMode="auto">
            <a:xfrm>
              <a:off x="2753357" y="5340350"/>
              <a:ext cx="0" cy="292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pple Casual"/>
                <a:cs typeface="Apple Casual"/>
              </a:endParaRPr>
            </a:p>
          </p:txBody>
        </p:sp>
        <p:sp>
          <p:nvSpPr>
            <p:cNvPr id="59" name="Rectangle 23"/>
            <p:cNvSpPr>
              <a:spLocks noChangeArrowheads="1"/>
            </p:cNvSpPr>
            <p:nvPr/>
          </p:nvSpPr>
          <p:spPr bwMode="auto">
            <a:xfrm>
              <a:off x="420084" y="5929313"/>
              <a:ext cx="90837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r>
                <a:rPr lang="en-US" b="0" dirty="0">
                  <a:latin typeface="Apple Casual"/>
                  <a:cs typeface="Apple Casual"/>
                </a:rPr>
                <a:t>embryo</a:t>
              </a:r>
            </a:p>
          </p:txBody>
        </p:sp>
      </p:grpSp>
      <p:grpSp>
        <p:nvGrpSpPr>
          <p:cNvPr id="7" name="Group 40"/>
          <p:cNvGrpSpPr/>
          <p:nvPr/>
        </p:nvGrpSpPr>
        <p:grpSpPr>
          <a:xfrm>
            <a:off x="525061" y="5412830"/>
            <a:ext cx="2544208" cy="1746250"/>
            <a:chOff x="525061" y="6864350"/>
            <a:chExt cx="2544208" cy="1746250"/>
          </a:xfrm>
        </p:grpSpPr>
        <p:sp>
          <p:nvSpPr>
            <p:cNvPr id="61" name="Line 25"/>
            <p:cNvSpPr>
              <a:spLocks noChangeShapeType="1"/>
            </p:cNvSpPr>
            <p:nvPr/>
          </p:nvSpPr>
          <p:spPr bwMode="auto">
            <a:xfrm>
              <a:off x="2829557" y="6864350"/>
              <a:ext cx="0" cy="368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pple Casual"/>
                <a:cs typeface="Apple Casual"/>
              </a:endParaRPr>
            </a:p>
          </p:txBody>
        </p:sp>
        <p:sp>
          <p:nvSpPr>
            <p:cNvPr id="62" name="Rectangle 26"/>
            <p:cNvSpPr>
              <a:spLocks noChangeArrowheads="1"/>
            </p:cNvSpPr>
            <p:nvPr/>
          </p:nvSpPr>
          <p:spPr bwMode="auto">
            <a:xfrm>
              <a:off x="525061" y="7910513"/>
              <a:ext cx="698423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r>
                <a:rPr lang="en-US" b="0">
                  <a:latin typeface="Apple Casual"/>
                  <a:cs typeface="Apple Casual"/>
                </a:rPr>
                <a:t>adult</a:t>
              </a:r>
            </a:p>
          </p:txBody>
        </p:sp>
        <p:graphicFrame>
          <p:nvGraphicFramePr>
            <p:cNvPr id="64" name="Object 28"/>
            <p:cNvGraphicFramePr>
              <a:graphicFrameLocks/>
            </p:cNvGraphicFramePr>
            <p:nvPr/>
          </p:nvGraphicFramePr>
          <p:xfrm>
            <a:off x="2577144" y="7378700"/>
            <a:ext cx="492125" cy="1231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76" name="Microsoft ClipArt Gallery" r:id="rId4" imgW="1917700" imgH="4787900" progId="">
                    <p:embed/>
                  </p:oleObj>
                </mc:Choice>
                <mc:Fallback>
                  <p:oleObj name="Microsoft ClipArt Gallery" r:id="rId4" imgW="1917700" imgH="4787900" progId="">
                    <p:embed/>
                    <p:pic>
                      <p:nvPicPr>
                        <p:cNvPr id="0" name="Picture 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7144" y="7378700"/>
                          <a:ext cx="492125" cy="1231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5" name="Line 29"/>
          <p:cNvSpPr>
            <a:spLocks noChangeShapeType="1"/>
          </p:cNvSpPr>
          <p:nvPr/>
        </p:nvSpPr>
        <p:spPr bwMode="auto">
          <a:xfrm>
            <a:off x="5222344" y="3120480"/>
            <a:ext cx="0" cy="3810000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pple Casual"/>
              <a:cs typeface="Apple Casual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563004" y="814709"/>
            <a:ext cx="142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latin typeface="Apple Casual"/>
                <a:cs typeface="Apple Casual"/>
              </a:rPr>
              <a:t>Development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04762" y="7170131"/>
            <a:ext cx="60129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latin typeface="Apple Casual"/>
                <a:cs typeface="Apple Casual"/>
              </a:rPr>
              <a:t>Development</a:t>
            </a:r>
          </a:p>
          <a:p>
            <a:r>
              <a:rPr lang="en-US" dirty="0" smtClean="0">
                <a:latin typeface="Apple Casual"/>
                <a:cs typeface="Apple Casual"/>
              </a:rPr>
              <a:t>	a. determination: acquisition of developmental fate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70261" y="7816462"/>
            <a:ext cx="571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Apple Casual"/>
                <a:cs typeface="Apple Casual"/>
              </a:rPr>
              <a:t>b</a:t>
            </a:r>
            <a:r>
              <a:rPr lang="en-US" dirty="0" smtClean="0">
                <a:latin typeface="Apple Casual"/>
                <a:cs typeface="Apple Casual"/>
              </a:rPr>
              <a:t>. differentiation: expression of developmental fate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70261" y="8185794"/>
            <a:ext cx="54712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Apple Casual"/>
                <a:cs typeface="Apple Casual"/>
              </a:rPr>
              <a:t>c</a:t>
            </a:r>
            <a:r>
              <a:rPr lang="en-US" dirty="0" smtClean="0">
                <a:latin typeface="Apple Casual"/>
                <a:cs typeface="Apple Casual"/>
              </a:rPr>
              <a:t>. morphogenesis: development of form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77603" y="113643"/>
            <a:ext cx="6353331" cy="480486"/>
            <a:chOff x="177603" y="113643"/>
            <a:chExt cx="6353331" cy="480486"/>
          </a:xfrm>
        </p:grpSpPr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675132" y="113643"/>
              <a:ext cx="85580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Lect.14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177603" y="136525"/>
              <a:ext cx="168305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Intro to Biotech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129561" y="255575"/>
              <a:ext cx="32445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Apple Casual"/>
                  <a:cs typeface="Apple Casual"/>
                </a:rPr>
                <a:t>Stem Cells/Regenerative Medicine</a:t>
              </a:r>
            </a:p>
          </p:txBody>
        </p:sp>
      </p:grpSp>
      <p:sp>
        <p:nvSpPr>
          <p:cNvPr id="51" name="Rectangle 50"/>
          <p:cNvSpPr/>
          <p:nvPr/>
        </p:nvSpPr>
        <p:spPr>
          <a:xfrm>
            <a:off x="867879" y="8558149"/>
            <a:ext cx="5134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Apple Casual"/>
                <a:cs typeface="Apple Casual"/>
              </a:rPr>
              <a:t>d</a:t>
            </a:r>
            <a:r>
              <a:rPr lang="en-US" dirty="0" smtClean="0">
                <a:latin typeface="Apple Casual"/>
                <a:cs typeface="Apple Casual"/>
              </a:rPr>
              <a:t>. growth: increase in size/volume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260149" y="696268"/>
            <a:ext cx="29596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 smtClean="0">
                <a:latin typeface="Apple Casual"/>
                <a:cs typeface="Apple Casual"/>
              </a:rPr>
              <a:t>Totipotent</a:t>
            </a:r>
            <a:r>
              <a:rPr lang="en-US" i="1" dirty="0" smtClean="0">
                <a:latin typeface="Apple Casual"/>
                <a:cs typeface="Apple Casual"/>
              </a:rPr>
              <a:t> </a:t>
            </a:r>
            <a:r>
              <a:rPr lang="en-US" i="1" dirty="0" err="1" smtClean="0">
                <a:latin typeface="Apple Casual"/>
                <a:cs typeface="Apple Casual"/>
              </a:rPr>
              <a:t>vs</a:t>
            </a:r>
            <a:r>
              <a:rPr lang="en-US" i="1" dirty="0" smtClean="0">
                <a:latin typeface="Apple Casual"/>
                <a:cs typeface="Apple Casual"/>
              </a:rPr>
              <a:t> </a:t>
            </a:r>
            <a:r>
              <a:rPr lang="en-US" i="1" dirty="0" err="1" smtClean="0">
                <a:latin typeface="Apple Casual"/>
                <a:cs typeface="Apple Casual"/>
              </a:rPr>
              <a:t>Pluripotent</a:t>
            </a:r>
            <a:endParaRPr lang="en-US" i="1" dirty="0"/>
          </a:p>
        </p:txBody>
      </p:sp>
      <p:sp>
        <p:nvSpPr>
          <p:cNvPr id="22" name="Rectangle 21"/>
          <p:cNvSpPr/>
          <p:nvPr/>
        </p:nvSpPr>
        <p:spPr>
          <a:xfrm>
            <a:off x="316991" y="1141800"/>
            <a:ext cx="44988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Apple Casual"/>
                <a:cs typeface="Apple Casual"/>
              </a:rPr>
              <a:t>2006 - Induced </a:t>
            </a:r>
            <a:r>
              <a:rPr lang="en-US" sz="2000" i="1" dirty="0" err="1" smtClean="0">
                <a:latin typeface="Apple Casual"/>
                <a:cs typeface="Apple Casual"/>
              </a:rPr>
              <a:t>Pluripotency</a:t>
            </a:r>
            <a:r>
              <a:rPr lang="en-US" sz="2000" i="1" dirty="0" smtClean="0">
                <a:latin typeface="Apple Casual"/>
                <a:cs typeface="Apple Casual"/>
              </a:rPr>
              <a:t>! Yamanaka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36677" y="2508390"/>
            <a:ext cx="561786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 smtClean="0">
                <a:solidFill>
                  <a:srgbClr val="000000"/>
                </a:solidFill>
                <a:latin typeface="Apple Casual"/>
                <a:cs typeface="Apple Casual"/>
              </a:rPr>
              <a:t>Potential uses</a:t>
            </a:r>
          </a:p>
          <a:p>
            <a:pPr marL="342900" indent="-342900" algn="ctr">
              <a:buAutoNum type="arabicPeriod"/>
            </a:pPr>
            <a:r>
              <a:rPr lang="en-US" sz="2000" dirty="0" smtClean="0">
                <a:solidFill>
                  <a:srgbClr val="000000"/>
                </a:solidFill>
                <a:latin typeface="Apple Casual"/>
                <a:cs typeface="Apple Casual"/>
              </a:rPr>
              <a:t> </a:t>
            </a:r>
          </a:p>
          <a:p>
            <a:pPr marL="342900" indent="-342900" algn="ctr"/>
            <a:r>
              <a:rPr lang="en-US" sz="2000" dirty="0" smtClean="0">
                <a:solidFill>
                  <a:srgbClr val="000000"/>
                </a:solidFill>
                <a:latin typeface="Apple Casual"/>
                <a:cs typeface="Apple Casual"/>
              </a:rPr>
              <a:t>	• 2009 </a:t>
            </a:r>
            <a:r>
              <a:rPr lang="en-US" sz="2000" dirty="0" err="1" smtClean="0">
                <a:solidFill>
                  <a:srgbClr val="000000"/>
                </a:solidFill>
                <a:latin typeface="Apple Casual"/>
                <a:cs typeface="Apple Casual"/>
              </a:rPr>
              <a:t>Fanconi</a:t>
            </a:r>
            <a:r>
              <a:rPr lang="en-US" sz="2000" dirty="0" smtClean="0">
                <a:solidFill>
                  <a:srgbClr val="000000"/>
                </a:solidFill>
                <a:latin typeface="Apple Casual"/>
                <a:cs typeface="Apple Casual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pple Casual"/>
                <a:cs typeface="Apple Casual"/>
              </a:rPr>
              <a:t>anaemia</a:t>
            </a:r>
            <a:endParaRPr lang="en-US" sz="2000" dirty="0" smtClean="0">
              <a:solidFill>
                <a:srgbClr val="000000"/>
              </a:solidFill>
              <a:latin typeface="Apple Casual"/>
              <a:cs typeface="Apple Casual"/>
            </a:endParaRPr>
          </a:p>
          <a:p>
            <a:pPr marL="342900" indent="-342900" algn="ctr"/>
            <a:r>
              <a:rPr lang="en-US" sz="2000" dirty="0" smtClean="0">
                <a:solidFill>
                  <a:srgbClr val="000000"/>
                </a:solidFill>
                <a:latin typeface="Apple Casual"/>
                <a:cs typeface="Apple Casual"/>
              </a:rPr>
              <a:t>				- Bone marrow failure (20% cancer)</a:t>
            </a:r>
          </a:p>
          <a:p>
            <a:pPr marL="342900" indent="-342900" algn="ctr"/>
            <a:r>
              <a:rPr lang="en-US" sz="2000" dirty="0" smtClean="0">
                <a:solidFill>
                  <a:srgbClr val="000000"/>
                </a:solidFill>
                <a:latin typeface="Apple Casual"/>
                <a:cs typeface="Apple Casual"/>
              </a:rPr>
              <a:t>				- 13 genes (DNA repair)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2500" y="7530916"/>
            <a:ext cx="6615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2000" dirty="0" smtClean="0">
                <a:solidFill>
                  <a:srgbClr val="000000"/>
                </a:solidFill>
                <a:latin typeface="Apple Casual"/>
                <a:cs typeface="Apple Casual"/>
              </a:rPr>
              <a:t>2.  </a:t>
            </a:r>
            <a:endParaRPr lang="en-US" sz="2000" dirty="0">
              <a:solidFill>
                <a:srgbClr val="000000"/>
              </a:solidFill>
              <a:latin typeface="Apple Casual"/>
              <a:cs typeface="Apple Casu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70239" y="4940074"/>
            <a:ext cx="363734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2000" dirty="0" smtClean="0">
                <a:solidFill>
                  <a:srgbClr val="000000"/>
                </a:solidFill>
                <a:latin typeface="Apple Casual"/>
                <a:cs typeface="Apple Casual"/>
              </a:rPr>
              <a:t>-  </a:t>
            </a:r>
          </a:p>
          <a:p>
            <a:pPr marL="342900" indent="-342900"/>
            <a:r>
              <a:rPr lang="en-US" sz="1600" dirty="0" smtClean="0">
                <a:solidFill>
                  <a:srgbClr val="000000"/>
                </a:solidFill>
                <a:latin typeface="Apple Casual"/>
                <a:cs typeface="Apple Casual"/>
              </a:rPr>
              <a:t>	• Oct4, SOX2, KLF4, </a:t>
            </a:r>
            <a:r>
              <a:rPr lang="en-US" sz="1600" dirty="0" err="1" smtClean="0">
                <a:solidFill>
                  <a:srgbClr val="000000"/>
                </a:solidFill>
                <a:latin typeface="Apple Casual"/>
                <a:cs typeface="Apple Casual"/>
              </a:rPr>
              <a:t>cMyc</a:t>
            </a:r>
            <a:endParaRPr lang="en-US" sz="1600" dirty="0" smtClean="0">
              <a:solidFill>
                <a:srgbClr val="000000"/>
              </a:solidFill>
              <a:latin typeface="Apple Casual"/>
              <a:cs typeface="Apple Casual"/>
            </a:endParaRPr>
          </a:p>
          <a:p>
            <a:pPr marL="342900" indent="-342900"/>
            <a:r>
              <a:rPr lang="en-US" sz="1600" dirty="0" smtClean="0">
                <a:solidFill>
                  <a:srgbClr val="000000"/>
                </a:solidFill>
                <a:latin typeface="Apple Casual"/>
                <a:cs typeface="Apple Casual"/>
              </a:rPr>
              <a:t>	• genetically corrected </a:t>
            </a:r>
            <a:r>
              <a:rPr lang="en-US" sz="1600" dirty="0" err="1" smtClean="0">
                <a:solidFill>
                  <a:srgbClr val="000000"/>
                </a:solidFill>
                <a:latin typeface="Apple Casual"/>
                <a:cs typeface="Apple Casual"/>
              </a:rPr>
              <a:t>iPS</a:t>
            </a:r>
            <a:r>
              <a:rPr lang="en-US" sz="1600" dirty="0" smtClean="0">
                <a:solidFill>
                  <a:srgbClr val="000000"/>
                </a:solidFill>
                <a:latin typeface="Apple Casual"/>
                <a:cs typeface="Apple Casual"/>
              </a:rPr>
              <a:t> cells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85359" y="6504177"/>
            <a:ext cx="270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Apple Casual"/>
                <a:cs typeface="Apple Casual"/>
              </a:rPr>
              <a:t>-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70239" y="5823761"/>
            <a:ext cx="270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Apple Casual"/>
                <a:cs typeface="Apple Casual"/>
              </a:rPr>
              <a:t>- 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03627" y="4090547"/>
            <a:ext cx="5300582" cy="2030730"/>
            <a:chOff x="1103627" y="4090547"/>
            <a:chExt cx="5300582" cy="203073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0209" y="4090547"/>
              <a:ext cx="1524000" cy="203073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103627" y="4294195"/>
              <a:ext cx="399120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  <a:latin typeface="Apple Casual"/>
                  <a:cs typeface="Apple Casual"/>
                </a:rPr>
                <a:t>- use fibroblast, repair defect</a:t>
              </a:r>
              <a:endParaRPr lang="en-US" sz="20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77603" y="113643"/>
            <a:ext cx="6353331" cy="435126"/>
            <a:chOff x="177603" y="113643"/>
            <a:chExt cx="6353331" cy="435126"/>
          </a:xfrm>
        </p:grpSpPr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675132" y="113643"/>
              <a:ext cx="85580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Lect.14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77603" y="136525"/>
              <a:ext cx="168305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Intro to Biotech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20269" y="210215"/>
              <a:ext cx="32445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Apple Casual"/>
                  <a:cs typeface="Apple Casual"/>
                </a:rPr>
                <a:t>Stem Cells/Regenerative Medicine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260149" y="666028"/>
            <a:ext cx="29596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 smtClean="0">
                <a:latin typeface="Apple Casual"/>
                <a:cs typeface="Apple Casual"/>
              </a:rPr>
              <a:t>Totipotent</a:t>
            </a:r>
            <a:r>
              <a:rPr lang="en-US" i="1" dirty="0" smtClean="0">
                <a:latin typeface="Apple Casual"/>
                <a:cs typeface="Apple Casual"/>
              </a:rPr>
              <a:t> </a:t>
            </a:r>
            <a:r>
              <a:rPr lang="en-US" i="1" dirty="0" err="1" smtClean="0">
                <a:latin typeface="Apple Casual"/>
                <a:cs typeface="Apple Casual"/>
              </a:rPr>
              <a:t>vs</a:t>
            </a:r>
            <a:r>
              <a:rPr lang="en-US" i="1" dirty="0" smtClean="0">
                <a:latin typeface="Apple Casual"/>
                <a:cs typeface="Apple Casual"/>
              </a:rPr>
              <a:t> </a:t>
            </a:r>
            <a:r>
              <a:rPr lang="en-US" i="1" dirty="0" err="1" smtClean="0">
                <a:latin typeface="Apple Casual"/>
                <a:cs typeface="Apple Casual"/>
              </a:rPr>
              <a:t>Pluripotent</a:t>
            </a:r>
            <a:endParaRPr lang="en-US" i="1" dirty="0"/>
          </a:p>
        </p:txBody>
      </p:sp>
      <p:sp>
        <p:nvSpPr>
          <p:cNvPr id="22" name="Rectangle 21"/>
          <p:cNvSpPr/>
          <p:nvPr/>
        </p:nvSpPr>
        <p:spPr>
          <a:xfrm>
            <a:off x="316991" y="1111560"/>
            <a:ext cx="44988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Apple Casual"/>
                <a:cs typeface="Apple Casual"/>
              </a:rPr>
              <a:t>2006 - Induced </a:t>
            </a:r>
            <a:r>
              <a:rPr lang="en-US" sz="2000" i="1" dirty="0" err="1" smtClean="0">
                <a:latin typeface="Apple Casual"/>
                <a:cs typeface="Apple Casual"/>
              </a:rPr>
              <a:t>Pluripotency</a:t>
            </a:r>
            <a:r>
              <a:rPr lang="en-US" sz="2000" i="1" dirty="0" smtClean="0">
                <a:latin typeface="Apple Casual"/>
                <a:cs typeface="Apple Casual"/>
              </a:rPr>
              <a:t>! Yamanaka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296" y="2302920"/>
            <a:ext cx="2622550" cy="65938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05826" y="2575080"/>
            <a:ext cx="4319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  <a:latin typeface="Apple Casual"/>
                <a:cs typeface="Apple Casual"/>
              </a:rPr>
              <a:t>2008 - </a:t>
            </a:r>
            <a:r>
              <a:rPr lang="en-US" sz="2400" dirty="0" err="1" smtClean="0">
                <a:solidFill>
                  <a:srgbClr val="0000FF"/>
                </a:solidFill>
                <a:latin typeface="Apple Casual"/>
                <a:cs typeface="Apple Casual"/>
              </a:rPr>
              <a:t>Eggan</a:t>
            </a:r>
            <a:r>
              <a:rPr lang="en-US" sz="2400" dirty="0" smtClean="0">
                <a:solidFill>
                  <a:srgbClr val="0000FF"/>
                </a:solidFill>
                <a:latin typeface="Apple Casual"/>
                <a:cs typeface="Apple Casual"/>
              </a:rPr>
              <a:t> lab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latin typeface="Apple Casual"/>
                <a:cs typeface="Apple Casual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91155" y="1922723"/>
            <a:ext cx="29367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 smtClean="0">
                <a:solidFill>
                  <a:srgbClr val="008000"/>
                </a:solidFill>
                <a:latin typeface="Apple Casual"/>
                <a:cs typeface="Apple Casual"/>
              </a:rPr>
              <a:t>OCT4, SOX2, KLF4, MYC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7603" y="113643"/>
            <a:ext cx="6353331" cy="435126"/>
            <a:chOff x="177603" y="113643"/>
            <a:chExt cx="6353331" cy="435126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5675132" y="113643"/>
              <a:ext cx="85580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Lect.14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7603" y="136525"/>
              <a:ext cx="168305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Intro to Biotech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20269" y="210215"/>
              <a:ext cx="32445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Apple Casual"/>
                  <a:cs typeface="Apple Casual"/>
                </a:rPr>
                <a:t>Stem Cells/Regenerative Medicine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99944" y="7574876"/>
            <a:ext cx="2357950" cy="12311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Apple Casual"/>
                <a:cs typeface="Apple Casual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Apple Casual"/>
                <a:cs typeface="Apple Casual"/>
              </a:rPr>
              <a:t>Disease Research</a:t>
            </a:r>
          </a:p>
          <a:p>
            <a:r>
              <a:rPr lang="en-US" i="1" dirty="0" smtClean="0">
                <a:solidFill>
                  <a:srgbClr val="000000"/>
                </a:solidFill>
                <a:latin typeface="Apple Casual"/>
                <a:cs typeface="Apple Casual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Apple Casual"/>
                <a:cs typeface="Apple Casual"/>
              </a:rPr>
              <a:t>•  </a:t>
            </a:r>
          </a:p>
          <a:p>
            <a:r>
              <a:rPr lang="en-US" dirty="0" smtClean="0">
                <a:solidFill>
                  <a:srgbClr val="000000"/>
                </a:solidFill>
                <a:latin typeface="Apple Casual"/>
                <a:cs typeface="Apple Casual"/>
              </a:rPr>
              <a:t>	•  </a:t>
            </a:r>
          </a:p>
          <a:p>
            <a:r>
              <a:rPr lang="en-US" dirty="0" smtClean="0">
                <a:solidFill>
                  <a:srgbClr val="000000"/>
                </a:solidFill>
                <a:latin typeface="Apple Casual"/>
                <a:cs typeface="Apple Casual"/>
              </a:rPr>
              <a:t>	•   </a:t>
            </a:r>
            <a:endParaRPr lang="en-US" dirty="0">
              <a:solidFill>
                <a:srgbClr val="000000"/>
              </a:solidFill>
              <a:latin typeface="Apple Casual"/>
              <a:cs typeface="Apple Casu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47" y="1743082"/>
            <a:ext cx="2622550" cy="65938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864238" y="799877"/>
            <a:ext cx="2771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  <a:latin typeface="Apple Casual"/>
                <a:cs typeface="Apple Casual"/>
              </a:rPr>
              <a:t>2011 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latin typeface="Apple Casual"/>
                <a:cs typeface="Apple Casual"/>
              </a:rPr>
              <a:t> </a:t>
            </a:r>
          </a:p>
        </p:txBody>
      </p:sp>
      <p:grpSp>
        <p:nvGrpSpPr>
          <p:cNvPr id="2" name="Group 11"/>
          <p:cNvGrpSpPr/>
          <p:nvPr/>
        </p:nvGrpSpPr>
        <p:grpSpPr>
          <a:xfrm>
            <a:off x="177603" y="113643"/>
            <a:ext cx="6353331" cy="435126"/>
            <a:chOff x="177603" y="113643"/>
            <a:chExt cx="6353331" cy="435126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5675132" y="113643"/>
              <a:ext cx="85580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Lect.14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7603" y="136525"/>
              <a:ext cx="168305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Intro to Biotech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20269" y="210215"/>
              <a:ext cx="32445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Apple Casual"/>
                  <a:cs typeface="Apple Casual"/>
                </a:rPr>
                <a:t>Stem Cells/Regenerative Medicine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3530" y="3578585"/>
            <a:ext cx="530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X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87273" y="891550"/>
            <a:ext cx="8186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pple Casual"/>
                <a:cs typeface="Apple Casual"/>
              </a:rPr>
              <a:t>2008</a:t>
            </a:r>
            <a:endParaRPr lang="en-US" sz="2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80" y="1939404"/>
            <a:ext cx="3373120" cy="337312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453458" y="5776482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Apple Casual"/>
                <a:cs typeface="Apple Casual"/>
              </a:rPr>
              <a:t> </a:t>
            </a:r>
            <a:endParaRPr lang="en-US" i="1" dirty="0">
              <a:solidFill>
                <a:srgbClr val="000000"/>
              </a:solidFill>
              <a:latin typeface="Apple Casual"/>
              <a:cs typeface="Apple Casu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9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316991" y="802799"/>
            <a:ext cx="243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 smtClean="0">
                <a:latin typeface="Apple Casual"/>
                <a:cs typeface="Apple Casual"/>
              </a:rPr>
              <a:t>Totipotent</a:t>
            </a:r>
            <a:r>
              <a:rPr lang="en-US" i="1" dirty="0" smtClean="0">
                <a:latin typeface="Apple Casual"/>
                <a:cs typeface="Apple Casual"/>
              </a:rPr>
              <a:t> - Cloning</a:t>
            </a:r>
            <a:r>
              <a:rPr lang="en-US" i="1" dirty="0" smtClean="0"/>
              <a:t>    </a:t>
            </a:r>
            <a:endParaRPr lang="en-US" i="1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/>
          <a:srcRect l="10745" r="10745" b="5714"/>
          <a:stretch>
            <a:fillRect/>
          </a:stretch>
        </p:blipFill>
        <p:spPr bwMode="auto">
          <a:xfrm>
            <a:off x="2755391" y="762240"/>
            <a:ext cx="3340609" cy="301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/>
          <a:srcRect b="5714"/>
          <a:stretch>
            <a:fillRect/>
          </a:stretch>
        </p:blipFill>
        <p:spPr bwMode="auto">
          <a:xfrm>
            <a:off x="2590800" y="4038600"/>
            <a:ext cx="4255008" cy="301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Rectangle 22"/>
          <p:cNvSpPr/>
          <p:nvPr/>
        </p:nvSpPr>
        <p:spPr>
          <a:xfrm>
            <a:off x="2260091" y="2557046"/>
            <a:ext cx="10927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Apple Casual"/>
                <a:cs typeface="Apple Casual"/>
              </a:rPr>
              <a:t>G1 arrest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60091" y="2023646"/>
            <a:ext cx="13765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pple Casual"/>
                <a:cs typeface="Apple Casual"/>
              </a:rPr>
              <a:t>somatic cells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1981200" y="4419600"/>
            <a:ext cx="16554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Apple Casual"/>
                <a:cs typeface="Apple Casual"/>
              </a:rPr>
              <a:t>Mitotic inducers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6991" y="3348335"/>
            <a:ext cx="1828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Apple Casual"/>
                <a:cs typeface="Apple Casual"/>
              </a:rPr>
              <a:t>1.  </a:t>
            </a:r>
          </a:p>
          <a:p>
            <a:r>
              <a:rPr lang="en-US" i="1" dirty="0" smtClean="0">
                <a:latin typeface="Apple Casual"/>
                <a:cs typeface="Apple Casual"/>
              </a:rPr>
              <a:t>	a. sheep</a:t>
            </a:r>
          </a:p>
          <a:p>
            <a:r>
              <a:rPr lang="en-US" i="1" dirty="0" smtClean="0">
                <a:latin typeface="Apple Casual"/>
                <a:cs typeface="Apple Casual"/>
              </a:rPr>
              <a:t>	</a:t>
            </a:r>
            <a:r>
              <a:rPr lang="en-US" i="1" dirty="0" err="1" smtClean="0">
                <a:latin typeface="Apple Casual"/>
                <a:cs typeface="Apple Casual"/>
              </a:rPr>
              <a:t>b</a:t>
            </a:r>
            <a:r>
              <a:rPr lang="en-US" i="1" dirty="0" smtClean="0">
                <a:latin typeface="Apple Casual"/>
                <a:cs typeface="Apple Casual"/>
              </a:rPr>
              <a:t>. goats</a:t>
            </a:r>
            <a:endParaRPr lang="en-US" i="1" dirty="0"/>
          </a:p>
        </p:txBody>
      </p:sp>
      <p:sp>
        <p:nvSpPr>
          <p:cNvPr id="27" name="Rectangle 26"/>
          <p:cNvSpPr/>
          <p:nvPr/>
        </p:nvSpPr>
        <p:spPr>
          <a:xfrm>
            <a:off x="316990" y="7239000"/>
            <a:ext cx="42550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Apple Casual"/>
                <a:cs typeface="Apple Casual"/>
              </a:rPr>
              <a:t>2.  </a:t>
            </a:r>
          </a:p>
          <a:p>
            <a:r>
              <a:rPr lang="en-US" i="1" dirty="0" smtClean="0">
                <a:latin typeface="Apple Casual"/>
                <a:cs typeface="Apple Casual"/>
              </a:rPr>
              <a:t>	</a:t>
            </a:r>
            <a:r>
              <a:rPr lang="en-US" sz="1600" i="1" dirty="0" smtClean="0">
                <a:latin typeface="Apple Casual"/>
                <a:cs typeface="Apple Casual"/>
              </a:rPr>
              <a:t>•</a:t>
            </a:r>
            <a:r>
              <a:rPr lang="en-US" i="1" dirty="0" smtClean="0">
                <a:latin typeface="Apple Casual"/>
                <a:cs typeface="Apple Casual"/>
              </a:rPr>
              <a:t> </a:t>
            </a:r>
            <a:r>
              <a:rPr lang="en-US" i="1" dirty="0" err="1" smtClean="0">
                <a:latin typeface="Apple Casual"/>
                <a:cs typeface="Apple Casual"/>
              </a:rPr>
              <a:t>Banteng</a:t>
            </a:r>
            <a:r>
              <a:rPr lang="en-US" i="1" dirty="0" smtClean="0">
                <a:latin typeface="Apple Casual"/>
                <a:cs typeface="Apple Casual"/>
              </a:rPr>
              <a:t> (cow host)</a:t>
            </a:r>
          </a:p>
          <a:p>
            <a:r>
              <a:rPr lang="en-US" i="1" dirty="0" smtClean="0">
                <a:latin typeface="Apple Casual"/>
                <a:cs typeface="Apple Casual"/>
              </a:rPr>
              <a:t>	</a:t>
            </a:r>
            <a:r>
              <a:rPr lang="en-US" sz="1600" i="1" dirty="0" smtClean="0">
                <a:latin typeface="Apple Casual"/>
                <a:cs typeface="Apple Casual"/>
              </a:rPr>
              <a:t>•</a:t>
            </a:r>
            <a:r>
              <a:rPr lang="en-US" i="1" dirty="0" smtClean="0">
                <a:latin typeface="Apple Casual"/>
                <a:cs typeface="Apple Casual"/>
              </a:rPr>
              <a:t> pandas (rabbit host)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43400" y="7467600"/>
            <a:ext cx="193686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Apple Casual"/>
                <a:cs typeface="Apple Casual"/>
              </a:rPr>
              <a:t>Limitations:</a:t>
            </a:r>
          </a:p>
          <a:p>
            <a:r>
              <a:rPr lang="en-US" i="1" dirty="0" smtClean="0">
                <a:latin typeface="Apple Casual"/>
                <a:cs typeface="Apple Casual"/>
              </a:rPr>
              <a:t>	</a:t>
            </a:r>
            <a:r>
              <a:rPr lang="en-US" sz="1600" i="1" dirty="0" smtClean="0">
                <a:latin typeface="Apple Casual"/>
                <a:cs typeface="Apple Casual"/>
              </a:rPr>
              <a:t>• rejection</a:t>
            </a:r>
          </a:p>
          <a:p>
            <a:r>
              <a:rPr lang="en-US" sz="1600" i="1" dirty="0" smtClean="0">
                <a:latin typeface="Apple Casual"/>
                <a:cs typeface="Apple Casual"/>
              </a:rPr>
              <a:t>	• material</a:t>
            </a:r>
          </a:p>
          <a:p>
            <a:r>
              <a:rPr lang="en-US" sz="1600" i="1" dirty="0" smtClean="0">
                <a:latin typeface="Apple Casual"/>
                <a:cs typeface="Apple Casual"/>
              </a:rPr>
              <a:t>	• time frame</a:t>
            </a:r>
          </a:p>
          <a:p>
            <a:r>
              <a:rPr lang="en-US" sz="1600" i="1" dirty="0" smtClean="0">
                <a:latin typeface="Apple Casual"/>
                <a:cs typeface="Apple Casual"/>
              </a:rPr>
              <a:t>	• ethics</a:t>
            </a:r>
            <a:endParaRPr lang="en-US" sz="1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177603" y="113643"/>
            <a:ext cx="6353331" cy="480486"/>
            <a:chOff x="177603" y="113643"/>
            <a:chExt cx="6353331" cy="480486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5675132" y="113643"/>
              <a:ext cx="85580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Lect.14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77603" y="136525"/>
              <a:ext cx="168305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Intro to Biotech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129561" y="255575"/>
              <a:ext cx="32445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Apple Casual"/>
                  <a:cs typeface="Apple Casual"/>
                </a:rPr>
                <a:t>Stem Cells/Regenerative Medicine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7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7603" y="113643"/>
            <a:ext cx="6353331" cy="480486"/>
            <a:chOff x="177603" y="113643"/>
            <a:chExt cx="6353331" cy="480486"/>
          </a:xfrm>
        </p:grpSpPr>
        <p:sp>
          <p:nvSpPr>
            <p:cNvPr id="3" name="Rectangle 2"/>
            <p:cNvSpPr>
              <a:spLocks noChangeArrowheads="1"/>
            </p:cNvSpPr>
            <p:nvPr/>
          </p:nvSpPr>
          <p:spPr bwMode="auto">
            <a:xfrm>
              <a:off x="5675132" y="113643"/>
              <a:ext cx="85580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Lect.14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177603" y="136525"/>
              <a:ext cx="168305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Intro to Biotech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129561" y="255575"/>
              <a:ext cx="32445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Apple Casual"/>
                  <a:cs typeface="Apple Casual"/>
                </a:rPr>
                <a:t>Stem Cells/Regenerative Medicine</a:t>
              </a:r>
            </a:p>
          </p:txBody>
        </p:sp>
      </p:grpSp>
      <p:pic>
        <p:nvPicPr>
          <p:cNvPr id="7" name="Picture 4" descr="Life9e-Fig-19-02-0"/>
          <p:cNvPicPr preferRelativeResize="0">
            <a:picLocks noChangeAspect="1" noChangeArrowheads="1"/>
          </p:cNvPicPr>
          <p:nvPr/>
        </p:nvPicPr>
        <p:blipFill>
          <a:blip r:embed="rId2"/>
          <a:srcRect l="21429" r="21429"/>
          <a:stretch>
            <a:fillRect/>
          </a:stretch>
        </p:blipFill>
        <p:spPr bwMode="auto">
          <a:xfrm>
            <a:off x="458275" y="1228900"/>
            <a:ext cx="6019770" cy="7711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975849" y="679265"/>
            <a:ext cx="4837862" cy="39754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latin typeface="Apple Casual"/>
                <a:cs typeface="Apple Casual"/>
              </a:rPr>
              <a:t>Determination can be context dependent</a:t>
            </a:r>
            <a:endParaRPr lang="en-US" sz="2000" b="0" dirty="0">
              <a:latin typeface="Apple Casual"/>
              <a:cs typeface="Apple Casu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159543" y="1541463"/>
            <a:ext cx="7910513" cy="5273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pple Casual"/>
              <a:cs typeface="Apple Casual"/>
            </a:endParaRPr>
          </a:p>
        </p:txBody>
      </p:sp>
      <p:grpSp>
        <p:nvGrpSpPr>
          <p:cNvPr id="8" name="Group 44"/>
          <p:cNvGrpSpPr/>
          <p:nvPr/>
        </p:nvGrpSpPr>
        <p:grpSpPr>
          <a:xfrm>
            <a:off x="177603" y="113643"/>
            <a:ext cx="6353331" cy="480486"/>
            <a:chOff x="177603" y="113643"/>
            <a:chExt cx="6353331" cy="480486"/>
          </a:xfrm>
        </p:grpSpPr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675132" y="113643"/>
              <a:ext cx="85580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Lect.14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177603" y="136525"/>
              <a:ext cx="168305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Intro to Biotech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129561" y="255575"/>
              <a:ext cx="32445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Apple Casual"/>
                  <a:cs typeface="Apple Casual"/>
                </a:rPr>
                <a:t>Stem Cells/Regenerative Medicine</a:t>
              </a:r>
            </a:p>
          </p:txBody>
        </p:sp>
      </p:grpSp>
      <p:pic>
        <p:nvPicPr>
          <p:cNvPr id="45" name="Picture 4" descr="Life9e-Fig-19-03-0RU"/>
          <p:cNvPicPr preferRelativeResize="0">
            <a:picLocks noChangeAspect="1" noChangeArrowheads="1"/>
          </p:cNvPicPr>
          <p:nvPr/>
        </p:nvPicPr>
        <p:blipFill>
          <a:blip r:embed="rId2"/>
          <a:srcRect l="32143" t="19024" r="42857" b="11707"/>
          <a:stretch>
            <a:fillRect/>
          </a:stretch>
        </p:blipFill>
        <p:spPr bwMode="auto">
          <a:xfrm>
            <a:off x="1795950" y="1588171"/>
            <a:ext cx="2567738" cy="520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Rectangle 6"/>
          <p:cNvSpPr>
            <a:spLocks noChangeArrowheads="1"/>
          </p:cNvSpPr>
          <p:nvPr/>
        </p:nvSpPr>
        <p:spPr bwMode="auto">
          <a:xfrm>
            <a:off x="346241" y="2345398"/>
            <a:ext cx="173881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sz="2000" dirty="0" smtClean="0">
                <a:latin typeface="Apple Casual"/>
                <a:cs typeface="Apple Casual"/>
              </a:rPr>
              <a:t>D</a:t>
            </a:r>
            <a:r>
              <a:rPr lang="en-US" sz="2000" b="0" dirty="0" smtClean="0">
                <a:latin typeface="Apple Casual"/>
                <a:cs typeface="Apple Casual"/>
              </a:rPr>
              <a:t>ifferentiated</a:t>
            </a:r>
            <a:endParaRPr lang="en-US" sz="2000" b="0" dirty="0">
              <a:latin typeface="Apple Casual"/>
              <a:cs typeface="Apple Casual"/>
            </a:endParaRPr>
          </a:p>
        </p:txBody>
      </p:sp>
      <p:sp>
        <p:nvSpPr>
          <p:cNvPr id="71" name="Rectangle 6"/>
          <p:cNvSpPr>
            <a:spLocks noChangeArrowheads="1"/>
          </p:cNvSpPr>
          <p:nvPr/>
        </p:nvSpPr>
        <p:spPr bwMode="auto">
          <a:xfrm>
            <a:off x="361358" y="823028"/>
            <a:ext cx="4753850" cy="4591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sz="2400" b="0" dirty="0" smtClean="0">
                <a:latin typeface="Apple Casual"/>
                <a:cs typeface="Apple Casual"/>
              </a:rPr>
              <a:t>Developmental Potential – Plants </a:t>
            </a:r>
            <a:endParaRPr lang="en-US" sz="2400" b="0" dirty="0">
              <a:latin typeface="Apple Casual"/>
              <a:cs typeface="Apple Casual"/>
            </a:endParaRPr>
          </a:p>
        </p:txBody>
      </p:sp>
      <p:sp>
        <p:nvSpPr>
          <p:cNvPr id="72" name="Rectangle 6"/>
          <p:cNvSpPr>
            <a:spLocks noChangeArrowheads="1"/>
          </p:cNvSpPr>
          <p:nvPr/>
        </p:nvSpPr>
        <p:spPr bwMode="auto">
          <a:xfrm>
            <a:off x="332340" y="3268933"/>
            <a:ext cx="2185448" cy="643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 smtClean="0">
                <a:latin typeface="Apple Casual"/>
                <a:cs typeface="Apple Casual"/>
              </a:rPr>
              <a:t>Culture leads </a:t>
            </a:r>
          </a:p>
          <a:p>
            <a:pPr algn="ctr"/>
            <a:r>
              <a:rPr lang="en-US" b="0" dirty="0" smtClean="0">
                <a:latin typeface="Apple Casual"/>
                <a:cs typeface="Apple Casual"/>
              </a:rPr>
              <a:t>to dedifferentiation</a:t>
            </a:r>
            <a:endParaRPr lang="en-US" b="0" dirty="0">
              <a:latin typeface="Apple Casual"/>
              <a:cs typeface="Apple Casual"/>
            </a:endParaRPr>
          </a:p>
        </p:txBody>
      </p:sp>
      <p:sp>
        <p:nvSpPr>
          <p:cNvPr id="73" name="Rectangle 6"/>
          <p:cNvSpPr>
            <a:spLocks noChangeArrowheads="1"/>
          </p:cNvSpPr>
          <p:nvPr/>
        </p:nvSpPr>
        <p:spPr bwMode="auto">
          <a:xfrm>
            <a:off x="3916575" y="3769099"/>
            <a:ext cx="1872664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 smtClean="0">
                <a:latin typeface="Apple Casual"/>
                <a:cs typeface="Apple Casual"/>
              </a:rPr>
              <a:t>callus formation</a:t>
            </a:r>
            <a:endParaRPr lang="en-US" b="0" dirty="0">
              <a:latin typeface="Apple Casual"/>
              <a:cs typeface="Apple Casual"/>
            </a:endParaRPr>
          </a:p>
        </p:txBody>
      </p:sp>
      <p:sp>
        <p:nvSpPr>
          <p:cNvPr id="74" name="Rectangle 6"/>
          <p:cNvSpPr>
            <a:spLocks noChangeArrowheads="1"/>
          </p:cNvSpPr>
          <p:nvPr/>
        </p:nvSpPr>
        <p:spPr bwMode="auto">
          <a:xfrm>
            <a:off x="4046638" y="4579035"/>
            <a:ext cx="2010235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 smtClean="0">
                <a:latin typeface="Apple Casual"/>
                <a:cs typeface="Apple Casual"/>
              </a:rPr>
              <a:t>Embryo formation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447356" y="5944725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Apple Casual"/>
                <a:cs typeface="Apple Casual"/>
              </a:rPr>
              <a:t>Plant growth</a:t>
            </a:r>
            <a:endParaRPr lang="en-US" dirty="0">
              <a:latin typeface="Apple Casual"/>
              <a:cs typeface="Apple Casu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/>
      <p:bldP spid="7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45" y="1456313"/>
            <a:ext cx="3360420" cy="424434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77603" y="113643"/>
            <a:ext cx="6353331" cy="586326"/>
            <a:chOff x="177603" y="113643"/>
            <a:chExt cx="6353331" cy="586326"/>
          </a:xfrm>
        </p:grpSpPr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675132" y="113643"/>
              <a:ext cx="85580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Lect.14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177603" y="136525"/>
              <a:ext cx="168305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Intro to Biotech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917909" y="361415"/>
              <a:ext cx="32445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Apple Casual"/>
                  <a:cs typeface="Apple Casual"/>
                </a:rPr>
                <a:t>Stem Cells/Regenerative Medicine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377371" y="1151277"/>
            <a:ext cx="6218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pple Casual"/>
                <a:cs typeface="Apple Casual"/>
              </a:rPr>
              <a:t>Stem Cell: </a:t>
            </a:r>
            <a:r>
              <a:rPr lang="en-US" sz="1600" dirty="0" smtClean="0">
                <a:latin typeface="Apple Casual"/>
                <a:cs typeface="Apple Casual"/>
              </a:rPr>
              <a:t>undifferentiated, capable of continuous proliferation</a:t>
            </a:r>
            <a:endParaRPr lang="en-US" sz="1600" dirty="0"/>
          </a:p>
        </p:txBody>
      </p:sp>
      <p:sp>
        <p:nvSpPr>
          <p:cNvPr id="80" name="Rectangle 79"/>
          <p:cNvSpPr/>
          <p:nvPr/>
        </p:nvSpPr>
        <p:spPr>
          <a:xfrm>
            <a:off x="306233" y="7956889"/>
            <a:ext cx="2519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pple Casual"/>
                <a:cs typeface="Apple Casual"/>
              </a:rPr>
              <a:t>Embryonic Stem Cells:  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307450" y="8426813"/>
            <a:ext cx="1967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pple Casual"/>
                <a:cs typeface="Apple Casual"/>
              </a:rPr>
              <a:t>Adult Stem Cells:  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247207" y="6315242"/>
            <a:ext cx="1352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Apple Casual"/>
                <a:cs typeface="Apple Casual"/>
              </a:rPr>
              <a:t>Pluripotent</a:t>
            </a:r>
            <a:r>
              <a:rPr lang="en-US" dirty="0" smtClean="0">
                <a:latin typeface="Apple Casual"/>
                <a:cs typeface="Apple Casual"/>
              </a:rPr>
              <a:t>:  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247207" y="5711629"/>
            <a:ext cx="1249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Apple Casual"/>
                <a:cs typeface="Apple Casual"/>
              </a:rPr>
              <a:t>Totipotent</a:t>
            </a:r>
            <a:r>
              <a:rPr lang="en-US" dirty="0" smtClean="0">
                <a:latin typeface="Apple Casual"/>
                <a:cs typeface="Apple Casual"/>
              </a:rPr>
              <a:t>:  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247207" y="7299257"/>
            <a:ext cx="1377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Apple Casual"/>
                <a:cs typeface="Apple Casual"/>
              </a:rPr>
              <a:t>Multipotent</a:t>
            </a:r>
            <a:r>
              <a:rPr lang="en-US" dirty="0" smtClean="0">
                <a:latin typeface="Apple Casual"/>
                <a:cs typeface="Apple Casual"/>
              </a:rPr>
              <a:t>:  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935" y="6715655"/>
            <a:ext cx="2095500" cy="941070"/>
          </a:xfrm>
          <a:prstGeom prst="rect">
            <a:avLst/>
          </a:prstGeom>
        </p:spPr>
      </p:pic>
      <p:sp>
        <p:nvSpPr>
          <p:cNvPr id="88" name="Rectangle 6"/>
          <p:cNvSpPr>
            <a:spLocks noChangeArrowheads="1"/>
          </p:cNvSpPr>
          <p:nvPr/>
        </p:nvSpPr>
        <p:spPr bwMode="auto">
          <a:xfrm>
            <a:off x="361358" y="717190"/>
            <a:ext cx="4700908" cy="39754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chemeClr val="tx1"/>
                </a:solidFill>
                <a:latin typeface="Apple Casual"/>
                <a:cs typeface="Apple Casual"/>
              </a:rPr>
              <a:t>Developmental Potential – Animal cells </a:t>
            </a:r>
            <a:endParaRPr lang="en-US" sz="2000" b="0" dirty="0">
              <a:solidFill>
                <a:schemeClr val="tx1"/>
              </a:solidFill>
              <a:latin typeface="Apple Casual"/>
              <a:cs typeface="Apple Casu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3" grpId="0"/>
      <p:bldP spid="84" grpId="0"/>
      <p:bldP spid="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159543" y="1541463"/>
            <a:ext cx="7910513" cy="5273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pple Casual"/>
              <a:cs typeface="Apple Casual"/>
            </a:endParaRPr>
          </a:p>
        </p:txBody>
      </p:sp>
      <p:grpSp>
        <p:nvGrpSpPr>
          <p:cNvPr id="2" name="Group 50"/>
          <p:cNvGrpSpPr/>
          <p:nvPr/>
        </p:nvGrpSpPr>
        <p:grpSpPr>
          <a:xfrm>
            <a:off x="177603" y="113643"/>
            <a:ext cx="6353331" cy="586326"/>
            <a:chOff x="177603" y="113643"/>
            <a:chExt cx="6353331" cy="586326"/>
          </a:xfrm>
        </p:grpSpPr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675132" y="113643"/>
              <a:ext cx="85580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Lect.14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177603" y="136525"/>
              <a:ext cx="168305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Intro to Biotech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917909" y="361415"/>
              <a:ext cx="32445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Apple Casual"/>
                  <a:cs typeface="Apple Casual"/>
                </a:rPr>
                <a:t>Stem Cells/Regenerative Medicine</a:t>
              </a:r>
            </a:p>
          </p:txBody>
        </p:sp>
      </p:grpSp>
      <p:sp>
        <p:nvSpPr>
          <p:cNvPr id="9" name="Oval 8"/>
          <p:cNvSpPr/>
          <p:nvPr/>
        </p:nvSpPr>
        <p:spPr>
          <a:xfrm>
            <a:off x="3114352" y="2010989"/>
            <a:ext cx="589610" cy="54433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85381" y="1935387"/>
            <a:ext cx="740792" cy="22680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00499" y="2373876"/>
            <a:ext cx="771029" cy="1209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3125472" y="2585056"/>
            <a:ext cx="583236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b="0" dirty="0" smtClean="0">
                <a:latin typeface="Apple Casual"/>
                <a:cs typeface="Apple Casual"/>
              </a:rPr>
              <a:t>MSC</a:t>
            </a:r>
            <a:endParaRPr lang="en-US" b="0" dirty="0">
              <a:latin typeface="Apple Casual"/>
              <a:cs typeface="Apple Casu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193359" y="1981945"/>
            <a:ext cx="740792" cy="22680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163122" y="2390193"/>
            <a:ext cx="771029" cy="1209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361358" y="823030"/>
            <a:ext cx="4700908" cy="39754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latin typeface="Apple Casual"/>
                <a:cs typeface="Apple Casual"/>
              </a:rPr>
              <a:t>Developmental Potential – Animal cells </a:t>
            </a:r>
            <a:endParaRPr lang="en-US" sz="2000" b="0" dirty="0">
              <a:latin typeface="Apple Casual"/>
              <a:cs typeface="Apple Casual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964559" y="3545607"/>
            <a:ext cx="4699000" cy="5144059"/>
            <a:chOff x="964559" y="3545607"/>
            <a:chExt cx="4699000" cy="5144059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559" y="4037656"/>
              <a:ext cx="4699000" cy="4652010"/>
            </a:xfrm>
            <a:prstGeom prst="rect">
              <a:avLst/>
            </a:prstGeom>
          </p:spPr>
        </p:pic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373072" y="3545607"/>
              <a:ext cx="3986860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r>
                <a:rPr lang="en-US" b="0" dirty="0" smtClean="0">
                  <a:latin typeface="Apple Casual"/>
                  <a:cs typeface="Apple Casual"/>
                </a:rPr>
                <a:t>Specification of Developmental fates</a:t>
              </a:r>
              <a:endParaRPr lang="en-US" b="0" dirty="0">
                <a:latin typeface="Apple Casual"/>
                <a:cs typeface="Apple Casual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159543" y="1541463"/>
            <a:ext cx="7910513" cy="5273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pple Casual"/>
              <a:cs typeface="Apple Casual"/>
            </a:endParaRPr>
          </a:p>
        </p:txBody>
      </p:sp>
      <p:sp>
        <p:nvSpPr>
          <p:cNvPr id="65" name="Line 29"/>
          <p:cNvSpPr>
            <a:spLocks noChangeShapeType="1"/>
          </p:cNvSpPr>
          <p:nvPr/>
        </p:nvSpPr>
        <p:spPr bwMode="auto">
          <a:xfrm>
            <a:off x="5419753" y="4184589"/>
            <a:ext cx="45719" cy="4103722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pple Casual"/>
              <a:cs typeface="Apple Casual"/>
            </a:endParaRPr>
          </a:p>
        </p:txBody>
      </p:sp>
      <p:pic>
        <p:nvPicPr>
          <p:cNvPr id="39" name="Picture 4" descr="Life9e-Fig-19-07-0RU"/>
          <p:cNvPicPr preferRelativeResize="0">
            <a:picLocks noChangeAspect="1" noChangeArrowheads="1"/>
          </p:cNvPicPr>
          <p:nvPr/>
        </p:nvPicPr>
        <p:blipFill>
          <a:blip r:embed="rId2"/>
          <a:srcRect l="42857" r="32143"/>
          <a:stretch>
            <a:fillRect/>
          </a:stretch>
        </p:blipFill>
        <p:spPr bwMode="auto">
          <a:xfrm>
            <a:off x="2080211" y="2369736"/>
            <a:ext cx="2128990" cy="623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188496" y="2150664"/>
            <a:ext cx="2258851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b="0" u="sng" dirty="0">
                <a:latin typeface="Apple Casual"/>
                <a:cs typeface="Apple Casual"/>
              </a:rPr>
              <a:t>developmental stage</a:t>
            </a:r>
          </a:p>
        </p:txBody>
      </p: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3877730" y="2626836"/>
            <a:ext cx="1322363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b="0" dirty="0" err="1" smtClean="0">
                <a:latin typeface="Apple Casual"/>
                <a:cs typeface="Apple Casual"/>
              </a:rPr>
              <a:t>multipotent</a:t>
            </a:r>
            <a:endParaRPr lang="en-US" b="0" dirty="0">
              <a:latin typeface="Apple Casual"/>
              <a:cs typeface="Apple Casual"/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4000408" y="2150664"/>
            <a:ext cx="2569550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b="0" u="sng" dirty="0">
                <a:latin typeface="Apple Casual"/>
                <a:cs typeface="Apple Casual"/>
              </a:rPr>
              <a:t>developmental capacity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77603" y="113643"/>
            <a:ext cx="6353331" cy="480486"/>
            <a:chOff x="177603" y="113643"/>
            <a:chExt cx="6353331" cy="480486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675132" y="113643"/>
              <a:ext cx="85580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Lect.14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77603" y="136525"/>
              <a:ext cx="168305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Intro to Biotech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29561" y="255575"/>
              <a:ext cx="32445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Apple Casual"/>
                  <a:cs typeface="Apple Casual"/>
                </a:rPr>
                <a:t>Stem Cells/Regenerative Medicine</a:t>
              </a:r>
            </a:p>
          </p:txBody>
        </p:sp>
      </p:grpSp>
      <p:sp>
        <p:nvSpPr>
          <p:cNvPr id="17" name="Oval 16"/>
          <p:cNvSpPr/>
          <p:nvPr/>
        </p:nvSpPr>
        <p:spPr>
          <a:xfrm>
            <a:off x="2948052" y="1058421"/>
            <a:ext cx="589610" cy="54433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2959172" y="1632488"/>
            <a:ext cx="583236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b="0" dirty="0" smtClean="0">
                <a:latin typeface="Apple Casual"/>
                <a:cs typeface="Apple Casual"/>
              </a:rPr>
              <a:t>MSC</a:t>
            </a:r>
            <a:endParaRPr lang="en-US" b="0" dirty="0">
              <a:latin typeface="Apple Casual"/>
              <a:cs typeface="Apple Casual"/>
            </a:endParaRPr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817598" y="1360323"/>
            <a:ext cx="1084141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b="0" dirty="0" err="1" smtClean="0">
                <a:solidFill>
                  <a:srgbClr val="1903D7"/>
                </a:solidFill>
                <a:latin typeface="Apple Casual"/>
                <a:cs typeface="Apple Casual"/>
              </a:rPr>
              <a:t>myoblast</a:t>
            </a:r>
            <a:endParaRPr lang="en-US" b="0" dirty="0">
              <a:solidFill>
                <a:srgbClr val="1903D7"/>
              </a:solidFill>
              <a:latin typeface="Apple Casual"/>
              <a:cs typeface="Apple Casual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1996822" y="1437625"/>
            <a:ext cx="771029" cy="1209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4125382" y="6407329"/>
            <a:ext cx="614779" cy="1015272"/>
            <a:chOff x="4125382" y="6407329"/>
            <a:chExt cx="614779" cy="1015272"/>
          </a:xfrm>
        </p:grpSpPr>
        <p:sp>
          <p:nvSpPr>
            <p:cNvPr id="30" name="Block Arc 29"/>
            <p:cNvSpPr/>
            <p:nvPr/>
          </p:nvSpPr>
          <p:spPr bwMode="auto">
            <a:xfrm rot="11015857">
              <a:off x="4125382" y="6685986"/>
              <a:ext cx="597056" cy="390780"/>
            </a:xfrm>
            <a:prstGeom prst="blockArc">
              <a:avLst/>
            </a:prstGeom>
            <a:solidFill>
              <a:srgbClr val="00AE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rgbClr val="FAFD00"/>
                </a:solidFill>
                <a:effectLst/>
                <a:latin typeface="Times" pitchFamily="-106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4146515" y="6407329"/>
              <a:ext cx="593646" cy="1015272"/>
              <a:chOff x="4146515" y="6407329"/>
              <a:chExt cx="593646" cy="1015272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4146515" y="6407329"/>
                <a:ext cx="593646" cy="524585"/>
                <a:chOff x="5991690" y="4334729"/>
                <a:chExt cx="593646" cy="524585"/>
              </a:xfrm>
            </p:grpSpPr>
            <p:sp>
              <p:nvSpPr>
                <p:cNvPr id="26" name="Teardrop 25"/>
                <p:cNvSpPr/>
                <p:nvPr/>
              </p:nvSpPr>
              <p:spPr bwMode="auto">
                <a:xfrm rot="12074677">
                  <a:off x="5991690" y="4334729"/>
                  <a:ext cx="593646" cy="524585"/>
                </a:xfrm>
                <a:prstGeom prst="teardrop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rgbClr val="FAFD00"/>
                    </a:solidFill>
                    <a:effectLst/>
                    <a:latin typeface="Times" pitchFamily="-106" charset="0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6033108" y="4389948"/>
                  <a:ext cx="48397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>
                      <a:solidFill>
                        <a:schemeClr val="tx1"/>
                      </a:solidFill>
                    </a:rPr>
                    <a:t>Rb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4147094" y="7022491"/>
                <a:ext cx="5611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Apple Casual"/>
                    <a:cs typeface="Apple Casual"/>
                  </a:rPr>
                  <a:t>E2F</a:t>
                </a:r>
                <a:endParaRPr lang="en-US" dirty="0">
                  <a:solidFill>
                    <a:srgbClr val="000000"/>
                  </a:solidFill>
                  <a:latin typeface="Apple Casual"/>
                  <a:cs typeface="Apple Casu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647265" y="1426237"/>
            <a:ext cx="5300664" cy="990287"/>
            <a:chOff x="601301" y="2681233"/>
            <a:chExt cx="5300664" cy="990287"/>
          </a:xfrm>
        </p:grpSpPr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601301" y="3304753"/>
              <a:ext cx="1199561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r>
                <a:rPr lang="en-US" b="0" dirty="0" err="1" smtClean="0">
                  <a:latin typeface="Apple Casual"/>
                  <a:cs typeface="Apple Casual"/>
                </a:rPr>
                <a:t>Totipotent</a:t>
              </a:r>
              <a:endParaRPr lang="en-US" b="0" dirty="0" smtClean="0">
                <a:latin typeface="Apple Casual"/>
                <a:cs typeface="Apple Casual"/>
              </a:endParaRPr>
            </a:p>
          </p:txBody>
        </p:sp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1828800" y="2681233"/>
              <a:ext cx="2569550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r>
                <a:rPr lang="en-US" b="0" u="sng" dirty="0">
                  <a:latin typeface="Apple Casual"/>
                  <a:cs typeface="Apple Casual"/>
                </a:rPr>
                <a:t>developmental capacity</a:t>
              </a:r>
            </a:p>
          </p:txBody>
        </p:sp>
        <p:sp>
          <p:nvSpPr>
            <p:cNvPr id="63" name="Rectangle 27"/>
            <p:cNvSpPr>
              <a:spLocks noChangeArrowheads="1"/>
            </p:cNvSpPr>
            <p:nvPr/>
          </p:nvSpPr>
          <p:spPr bwMode="auto">
            <a:xfrm>
              <a:off x="4333071" y="3284820"/>
              <a:ext cx="1568894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r>
                <a:rPr lang="en-US" b="0" dirty="0" smtClean="0">
                  <a:latin typeface="Apple Casual"/>
                  <a:cs typeface="Apple Casual"/>
                </a:rPr>
                <a:t>Differentiated</a:t>
              </a:r>
              <a:endParaRPr lang="en-US" b="0" dirty="0">
                <a:latin typeface="Apple Casual"/>
                <a:cs typeface="Apple Casual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rot="10800000">
              <a:off x="1972901" y="3499188"/>
              <a:ext cx="2133600" cy="158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/>
          <a:srcRect l="10745" r="10745" b="5714"/>
          <a:stretch>
            <a:fillRect/>
          </a:stretch>
        </p:blipFill>
        <p:spPr bwMode="auto">
          <a:xfrm>
            <a:off x="723699" y="5255098"/>
            <a:ext cx="2004365" cy="1810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6" name="Group 25"/>
          <p:cNvGrpSpPr/>
          <p:nvPr/>
        </p:nvGrpSpPr>
        <p:grpSpPr>
          <a:xfrm>
            <a:off x="4327752" y="2841093"/>
            <a:ext cx="2021233" cy="3810000"/>
            <a:chOff x="4327752" y="2841093"/>
            <a:chExt cx="2021233" cy="3810000"/>
          </a:xfrm>
        </p:grpSpPr>
        <p:grpSp>
          <p:nvGrpSpPr>
            <p:cNvPr id="3" name="Group 24"/>
            <p:cNvGrpSpPr/>
            <p:nvPr/>
          </p:nvGrpSpPr>
          <p:grpSpPr>
            <a:xfrm>
              <a:off x="4344620" y="2841093"/>
              <a:ext cx="2004365" cy="3810000"/>
              <a:chOff x="4419600" y="3657600"/>
              <a:chExt cx="2004365" cy="3810000"/>
            </a:xfrm>
          </p:grpSpPr>
          <p:pic>
            <p:nvPicPr>
              <p:cNvPr id="48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 l="32235" r="32235" b="5714"/>
              <a:stretch>
                <a:fillRect/>
              </a:stretch>
            </p:blipFill>
            <p:spPr bwMode="auto">
              <a:xfrm>
                <a:off x="4572000" y="3657600"/>
                <a:ext cx="907085" cy="1810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3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 l="10745" r="10745" b="5714"/>
              <a:stretch>
                <a:fillRect/>
              </a:stretch>
            </p:blipFill>
            <p:spPr bwMode="auto">
              <a:xfrm>
                <a:off x="4419600" y="5657088"/>
                <a:ext cx="2004365" cy="1810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74" name="Rectangle 73"/>
            <p:cNvSpPr/>
            <p:nvPr/>
          </p:nvSpPr>
          <p:spPr>
            <a:xfrm>
              <a:off x="4327752" y="6117693"/>
              <a:ext cx="5948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Apple Casual"/>
                  <a:cs typeface="Apple Casual"/>
                </a:rPr>
                <a:t>bone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725620" y="6312539"/>
              <a:ext cx="7774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Apple Casual"/>
                  <a:cs typeface="Apple Casual"/>
                </a:rPr>
                <a:t>muscle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292440" y="6117693"/>
              <a:ext cx="66520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Apple Casual"/>
                  <a:cs typeface="Apple Casual"/>
                </a:rPr>
                <a:t>nerve</a:t>
              </a:r>
            </a:p>
          </p:txBody>
        </p:sp>
      </p:grpSp>
      <p:grpSp>
        <p:nvGrpSpPr>
          <p:cNvPr id="4" name="Group 23"/>
          <p:cNvGrpSpPr/>
          <p:nvPr/>
        </p:nvGrpSpPr>
        <p:grpSpPr>
          <a:xfrm>
            <a:off x="534620" y="2841093"/>
            <a:ext cx="2209800" cy="2414005"/>
            <a:chOff x="609600" y="3657600"/>
            <a:chExt cx="2209800" cy="2414005"/>
          </a:xfrm>
        </p:grpSpPr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5"/>
            <a:srcRect l="21490" r="21490" b="5714"/>
            <a:stretch>
              <a:fillRect/>
            </a:stretch>
          </p:blipFill>
          <p:spPr bwMode="auto">
            <a:xfrm>
              <a:off x="609600" y="3657600"/>
              <a:ext cx="1940967" cy="2414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1595142" y="4529966"/>
              <a:ext cx="1224258" cy="64376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r>
                <a:rPr lang="en-US" b="0" dirty="0" smtClean="0">
                  <a:latin typeface="Apple Casual"/>
                  <a:cs typeface="Apple Casual"/>
                </a:rPr>
                <a:t>embryonic</a:t>
              </a:r>
            </a:p>
            <a:p>
              <a:r>
                <a:rPr lang="en-US" dirty="0" smtClean="0">
                  <a:latin typeface="Apple Casual"/>
                  <a:cs typeface="Apple Casual"/>
                </a:rPr>
                <a:t>s</a:t>
              </a:r>
              <a:r>
                <a:rPr lang="en-US" b="0" dirty="0" smtClean="0">
                  <a:latin typeface="Apple Casual"/>
                  <a:cs typeface="Apple Casual"/>
                </a:rPr>
                <a:t>tem cells</a:t>
              </a:r>
              <a:endParaRPr lang="en-US" b="0" dirty="0">
                <a:latin typeface="Apple Casual"/>
                <a:cs typeface="Apple Casual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77603" y="113643"/>
            <a:ext cx="6353331" cy="480486"/>
            <a:chOff x="177603" y="113643"/>
            <a:chExt cx="6353331" cy="480486"/>
          </a:xfrm>
        </p:grpSpPr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675132" y="113643"/>
              <a:ext cx="85580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Lect.14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77603" y="136525"/>
              <a:ext cx="168305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Intro to Biotech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29561" y="255575"/>
              <a:ext cx="32445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Apple Casual"/>
                  <a:cs typeface="Apple Casual"/>
                </a:rPr>
                <a:t>Stem Cells/Regenerative Medicine</a:t>
              </a:r>
            </a:p>
          </p:txBody>
        </p:sp>
      </p:grpSp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361358" y="823030"/>
            <a:ext cx="4700908" cy="39754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latin typeface="Apple Casual"/>
                <a:cs typeface="Apple Casual"/>
              </a:rPr>
              <a:t>Developmental Potential – Animal cells </a:t>
            </a:r>
            <a:endParaRPr lang="en-US" sz="2000" b="0" dirty="0">
              <a:latin typeface="Apple Casual"/>
              <a:cs typeface="Apple Casu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09643" y="7373256"/>
            <a:ext cx="51694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Apple Casual"/>
                <a:cs typeface="Apple Casual"/>
              </a:rPr>
              <a:t>Adult stem cells: skin, intestine, blood… </a:t>
            </a:r>
          </a:p>
          <a:p>
            <a:r>
              <a:rPr lang="en-US" i="1" dirty="0" smtClean="0">
                <a:latin typeface="Apple Casual"/>
                <a:cs typeface="Apple Casual"/>
              </a:rPr>
              <a:t>  Bone:</a:t>
            </a:r>
          </a:p>
          <a:p>
            <a:r>
              <a:rPr lang="en-US" i="1" dirty="0" smtClean="0">
                <a:latin typeface="Apple Casual"/>
                <a:cs typeface="Apple Casual"/>
              </a:rPr>
              <a:t>	a.  </a:t>
            </a:r>
          </a:p>
          <a:p>
            <a:r>
              <a:rPr lang="en-US" i="1" dirty="0" smtClean="0">
                <a:latin typeface="Apple Casual"/>
                <a:cs typeface="Apple Casual"/>
              </a:rPr>
              <a:t>	</a:t>
            </a:r>
            <a:r>
              <a:rPr lang="en-US" i="1" dirty="0" err="1" smtClean="0">
                <a:latin typeface="Apple Casual"/>
                <a:cs typeface="Apple Casual"/>
              </a:rPr>
              <a:t>b</a:t>
            </a:r>
            <a:r>
              <a:rPr lang="en-US" i="1" dirty="0" smtClean="0">
                <a:latin typeface="Apple Casual"/>
                <a:cs typeface="Apple Casual"/>
              </a:rPr>
              <a:t>. 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77603" y="113643"/>
            <a:ext cx="6353331" cy="435126"/>
            <a:chOff x="177603" y="113643"/>
            <a:chExt cx="6353331" cy="435126"/>
          </a:xfrm>
        </p:grpSpPr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5675132" y="113643"/>
              <a:ext cx="85580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Lect.14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177603" y="136525"/>
              <a:ext cx="168305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Intro to Biotech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220269" y="210215"/>
              <a:ext cx="32445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Apple Casual"/>
                  <a:cs typeface="Apple Casual"/>
                </a:rPr>
                <a:t>Stem Cells/Regenerative Medicine</a:t>
              </a: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62" y="1249585"/>
            <a:ext cx="6527800" cy="4521200"/>
          </a:xfrm>
          <a:prstGeom prst="rect">
            <a:avLst/>
          </a:prstGeom>
        </p:spPr>
      </p:pic>
      <p:sp>
        <p:nvSpPr>
          <p:cNvPr id="41" name="Rectangle 6"/>
          <p:cNvSpPr>
            <a:spLocks noChangeArrowheads="1"/>
          </p:cNvSpPr>
          <p:nvPr/>
        </p:nvSpPr>
        <p:spPr bwMode="auto">
          <a:xfrm>
            <a:off x="935850" y="604550"/>
            <a:ext cx="4594205" cy="39754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latin typeface="Apple Casual"/>
                <a:cs typeface="Apple Casual"/>
              </a:rPr>
              <a:t>Gene Therapy –  direct </a:t>
            </a:r>
            <a:r>
              <a:rPr lang="en-US" sz="2000" b="0" dirty="0" err="1" smtClean="0">
                <a:latin typeface="Apple Casual"/>
                <a:cs typeface="Apple Casual"/>
              </a:rPr>
              <a:t>vs</a:t>
            </a:r>
            <a:r>
              <a:rPr lang="en-US" sz="2000" b="0" dirty="0" smtClean="0">
                <a:latin typeface="Apple Casual"/>
                <a:cs typeface="Apple Casual"/>
              </a:rPr>
              <a:t> cell based </a:t>
            </a:r>
            <a:endParaRPr lang="en-US" sz="2000" b="0" dirty="0">
              <a:latin typeface="Apple Casual"/>
              <a:cs typeface="Apple Casu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/>
          <p:cNvGrpSpPr/>
          <p:nvPr/>
        </p:nvGrpSpPr>
        <p:grpSpPr>
          <a:xfrm>
            <a:off x="177603" y="113643"/>
            <a:ext cx="6353331" cy="435126"/>
            <a:chOff x="177603" y="113643"/>
            <a:chExt cx="6353331" cy="435126"/>
          </a:xfrm>
        </p:grpSpPr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5675132" y="113643"/>
              <a:ext cx="85580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Lect.14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177603" y="136525"/>
              <a:ext cx="1683052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pple Casual"/>
                  <a:cs typeface="Apple Casual"/>
                </a:rPr>
                <a:t>Intro to Biotech</a:t>
              </a:r>
              <a:endPara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pple Casual"/>
                <a:cs typeface="Apple Casual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220269" y="210215"/>
              <a:ext cx="32445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Apple Casual"/>
                  <a:cs typeface="Apple Casual"/>
                </a:rPr>
                <a:t>Stem Cells/Regenerative Medicine</a:t>
              </a:r>
            </a:p>
          </p:txBody>
        </p:sp>
      </p:grpSp>
      <p:sp>
        <p:nvSpPr>
          <p:cNvPr id="41" name="Rectangle 6"/>
          <p:cNvSpPr>
            <a:spLocks noChangeArrowheads="1"/>
          </p:cNvSpPr>
          <p:nvPr/>
        </p:nvSpPr>
        <p:spPr bwMode="auto">
          <a:xfrm>
            <a:off x="935850" y="631222"/>
            <a:ext cx="4594205" cy="39754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latin typeface="Apple Casual"/>
                <a:cs typeface="Apple Casual"/>
              </a:rPr>
              <a:t>Gene Therapy –  direct </a:t>
            </a:r>
            <a:r>
              <a:rPr lang="en-US" sz="2000" b="0" dirty="0" err="1" smtClean="0">
                <a:latin typeface="Apple Casual"/>
                <a:cs typeface="Apple Casual"/>
              </a:rPr>
              <a:t>vs</a:t>
            </a:r>
            <a:r>
              <a:rPr lang="en-US" sz="2000" b="0" dirty="0" smtClean="0">
                <a:latin typeface="Apple Casual"/>
                <a:cs typeface="Apple Casual"/>
              </a:rPr>
              <a:t> cell based </a:t>
            </a:r>
            <a:endParaRPr lang="en-US" sz="2000" b="0" dirty="0">
              <a:latin typeface="Apple Casual"/>
              <a:cs typeface="Apple Casu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44528" y="1116892"/>
            <a:ext cx="5569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Apple Casual"/>
                <a:cs typeface="Apple Casual"/>
              </a:rPr>
              <a:t>2006 - Induced </a:t>
            </a:r>
            <a:r>
              <a:rPr lang="en-US" sz="2000" i="1" dirty="0" err="1" smtClean="0">
                <a:latin typeface="Apple Casual"/>
                <a:cs typeface="Apple Casual"/>
              </a:rPr>
              <a:t>Pluripotency</a:t>
            </a:r>
            <a:r>
              <a:rPr lang="en-US" sz="2000" i="1" dirty="0" smtClean="0">
                <a:latin typeface="Apple Casual"/>
                <a:cs typeface="Apple Casual"/>
              </a:rPr>
              <a:t>! Yamanaka</a:t>
            </a:r>
          </a:p>
          <a:p>
            <a:pPr algn="ctr"/>
            <a:r>
              <a:rPr lang="en-US" sz="2000" i="1" dirty="0" smtClean="0">
                <a:solidFill>
                  <a:srgbClr val="008000"/>
                </a:solidFill>
                <a:latin typeface="Apple Casual"/>
                <a:cs typeface="Apple Casual"/>
              </a:rPr>
              <a:t> 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5" y="1942900"/>
            <a:ext cx="6705600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3162</TotalTime>
  <Words>361</Words>
  <Application>Microsoft Macintosh PowerPoint</Application>
  <PresentationFormat>On-screen Show (4:3)</PresentationFormat>
  <Paragraphs>137</Paragraphs>
  <Slides>13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Microsoft ClipArt 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 d</dc:creator>
  <cp:lastModifiedBy>J</cp:lastModifiedBy>
  <cp:revision>400</cp:revision>
  <dcterms:created xsi:type="dcterms:W3CDTF">2013-10-03T01:41:52Z</dcterms:created>
  <dcterms:modified xsi:type="dcterms:W3CDTF">2016-10-03T14:23:08Z</dcterms:modified>
</cp:coreProperties>
</file>